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62" r:id="rId5"/>
    <p:sldId id="259" r:id="rId6"/>
    <p:sldId id="267" r:id="rId7"/>
    <p:sldId id="260" r:id="rId8"/>
    <p:sldId id="261" r:id="rId9"/>
    <p:sldId id="263" r:id="rId10"/>
    <p:sldId id="264" r:id="rId11"/>
    <p:sldId id="268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1" d="100"/>
          <a:sy n="81" d="100"/>
        </p:scale>
        <p:origin x="-31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A35EEA0-66A5-4471-B1A8-FC399D40B26B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EC0204B-05F2-40C1-B7AD-D99B47F4F0B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l-GR" dirty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EA0-66A5-4471-B1A8-FC399D40B26B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204B-05F2-40C1-B7AD-D99B47F4F0B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EA0-66A5-4471-B1A8-FC399D40B26B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204B-05F2-40C1-B7AD-D99B47F4F0B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EA0-66A5-4471-B1A8-FC399D40B26B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204B-05F2-40C1-B7AD-D99B47F4F0BF}" type="slidenum">
              <a:rPr lang="en-US" smtClean="0"/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EA0-66A5-4471-B1A8-FC399D40B26B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204B-05F2-40C1-B7AD-D99B47F4F0B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στήλε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  <a:endParaRPr lang="el-GR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  <a:endParaRPr lang="el-GR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  <a:endParaRPr lang="el-GR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  <a:endParaRPr lang="el-GR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  <a:endParaRPr lang="el-GR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EA0-66A5-4471-B1A8-FC399D40B26B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204B-05F2-40C1-B7AD-D99B47F4F0B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τήλη 3 εικό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  <a:endParaRPr lang="el-GR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l-GR" dirty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  <a:endParaRPr lang="el-GR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  <a:endParaRPr lang="el-GR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l-GR" dirty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  <a:endParaRPr lang="el-GR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  <a:endParaRPr lang="el-GR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l-GR" dirty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EA0-66A5-4471-B1A8-FC399D40B26B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204B-05F2-40C1-B7AD-D99B47F4F0B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/>
          <a:p>
            <a:pPr lvl="0"/>
            <a:r>
              <a:rPr lang="el-GR"/>
              <a:t>Στυλ κειμένου υποδείγματος</a:t>
            </a:r>
            <a:endParaRPr lang="el-GR"/>
          </a:p>
          <a:p>
            <a:pPr lvl="1"/>
            <a:r>
              <a:rPr lang="el-GR"/>
              <a:t>Δεύτερο επίπεδο</a:t>
            </a:r>
            <a:endParaRPr lang="el-GR"/>
          </a:p>
          <a:p>
            <a:pPr lvl="2"/>
            <a:r>
              <a:rPr lang="el-GR"/>
              <a:t>Τρίτο επίπεδο</a:t>
            </a:r>
            <a:endParaRPr lang="el-GR"/>
          </a:p>
          <a:p>
            <a:pPr lvl="3"/>
            <a:r>
              <a:rPr lang="el-GR"/>
              <a:t>Τέταρτο επίπεδο</a:t>
            </a:r>
            <a:endParaRPr lang="el-GR"/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EA0-66A5-4471-B1A8-FC399D40B26B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204B-05F2-40C1-B7AD-D99B47F4F0B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  <a:endParaRPr lang="el-GR"/>
          </a:p>
          <a:p>
            <a:pPr lvl="1"/>
            <a:r>
              <a:rPr lang="el-GR"/>
              <a:t>Δεύτερο επίπεδο</a:t>
            </a:r>
            <a:endParaRPr lang="el-GR"/>
          </a:p>
          <a:p>
            <a:pPr lvl="2"/>
            <a:r>
              <a:rPr lang="el-GR"/>
              <a:t>Τρίτο επίπεδο</a:t>
            </a:r>
            <a:endParaRPr lang="el-GR"/>
          </a:p>
          <a:p>
            <a:pPr lvl="3"/>
            <a:r>
              <a:rPr lang="el-GR"/>
              <a:t>Τέταρτο επίπεδο</a:t>
            </a:r>
            <a:endParaRPr lang="el-GR"/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EA0-66A5-4471-B1A8-FC399D40B26B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204B-05F2-40C1-B7AD-D99B47F4F0B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  <a:endParaRPr lang="el-GR"/>
          </a:p>
          <a:p>
            <a:pPr lvl="1"/>
            <a:r>
              <a:rPr lang="el-GR"/>
              <a:t>Δεύτερο επίπεδο</a:t>
            </a:r>
            <a:endParaRPr lang="el-GR"/>
          </a:p>
          <a:p>
            <a:pPr lvl="2"/>
            <a:r>
              <a:rPr lang="el-GR"/>
              <a:t>Τρίτο επίπεδο</a:t>
            </a:r>
            <a:endParaRPr lang="el-GR"/>
          </a:p>
          <a:p>
            <a:pPr lvl="3"/>
            <a:r>
              <a:rPr lang="el-GR"/>
              <a:t>Τέταρτο επίπεδο</a:t>
            </a:r>
            <a:endParaRPr lang="el-GR"/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EA0-66A5-4471-B1A8-FC399D40B26B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204B-05F2-40C1-B7AD-D99B47F4F0B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EA0-66A5-4471-B1A8-FC399D40B26B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204B-05F2-40C1-B7AD-D99B47F4F0B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  <a:endParaRPr lang="el-GR"/>
          </a:p>
          <a:p>
            <a:pPr lvl="1"/>
            <a:r>
              <a:rPr lang="el-GR"/>
              <a:t>Δεύτερο επίπεδο</a:t>
            </a:r>
            <a:endParaRPr lang="el-GR"/>
          </a:p>
          <a:p>
            <a:pPr lvl="2"/>
            <a:r>
              <a:rPr lang="el-GR"/>
              <a:t>Τρίτο επίπεδο</a:t>
            </a:r>
            <a:endParaRPr lang="el-GR"/>
          </a:p>
          <a:p>
            <a:pPr lvl="3"/>
            <a:r>
              <a:rPr lang="el-GR"/>
              <a:t>Τέταρτο επίπεδο</a:t>
            </a:r>
            <a:endParaRPr lang="el-GR"/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  <a:endParaRPr lang="el-GR"/>
          </a:p>
          <a:p>
            <a:pPr lvl="1"/>
            <a:r>
              <a:rPr lang="el-GR"/>
              <a:t>Δεύτερο επίπεδο</a:t>
            </a:r>
            <a:endParaRPr lang="el-GR"/>
          </a:p>
          <a:p>
            <a:pPr lvl="2"/>
            <a:r>
              <a:rPr lang="el-GR"/>
              <a:t>Τρίτο επίπεδο</a:t>
            </a:r>
            <a:endParaRPr lang="el-GR"/>
          </a:p>
          <a:p>
            <a:pPr lvl="3"/>
            <a:r>
              <a:rPr lang="el-GR"/>
              <a:t>Τέταρτο επίπεδο</a:t>
            </a:r>
            <a:endParaRPr lang="el-GR"/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EA0-66A5-4471-B1A8-FC399D40B26B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204B-05F2-40C1-B7AD-D99B47F4F0B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  <a:endParaRPr lang="el-GR"/>
          </a:p>
          <a:p>
            <a:pPr lvl="1"/>
            <a:r>
              <a:rPr lang="el-GR"/>
              <a:t>Δεύτερο επίπεδο</a:t>
            </a:r>
            <a:endParaRPr lang="el-GR"/>
          </a:p>
          <a:p>
            <a:pPr lvl="2"/>
            <a:r>
              <a:rPr lang="el-GR"/>
              <a:t>Τρίτο επίπεδο</a:t>
            </a:r>
            <a:endParaRPr lang="el-GR"/>
          </a:p>
          <a:p>
            <a:pPr lvl="3"/>
            <a:r>
              <a:rPr lang="el-GR"/>
              <a:t>Τέταρτο επίπεδο</a:t>
            </a:r>
            <a:endParaRPr lang="el-GR"/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  <a:endParaRPr lang="el-G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  <a:endParaRPr lang="el-GR"/>
          </a:p>
          <a:p>
            <a:pPr lvl="1"/>
            <a:r>
              <a:rPr lang="el-GR"/>
              <a:t>Δεύτερο επίπεδο</a:t>
            </a:r>
            <a:endParaRPr lang="el-GR"/>
          </a:p>
          <a:p>
            <a:pPr lvl="2"/>
            <a:r>
              <a:rPr lang="el-GR"/>
              <a:t>Τρίτο επίπεδο</a:t>
            </a:r>
            <a:endParaRPr lang="el-GR"/>
          </a:p>
          <a:p>
            <a:pPr lvl="3"/>
            <a:r>
              <a:rPr lang="el-GR"/>
              <a:t>Τέταρτο επίπεδο</a:t>
            </a:r>
            <a:endParaRPr lang="el-GR"/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EA0-66A5-4471-B1A8-FC399D40B26B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204B-05F2-40C1-B7AD-D99B47F4F0B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EA0-66A5-4471-B1A8-FC399D40B26B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204B-05F2-40C1-B7AD-D99B47F4F0B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EA0-66A5-4471-B1A8-FC399D40B26B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204B-05F2-40C1-B7AD-D99B47F4F0B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l-GR"/>
              <a:t>Στυλ κειμένου υποδείγματος</a:t>
            </a:r>
            <a:endParaRPr lang="el-GR"/>
          </a:p>
          <a:p>
            <a:pPr lvl="1"/>
            <a:r>
              <a:rPr lang="el-GR"/>
              <a:t>Δεύτερο επίπεδο</a:t>
            </a:r>
            <a:endParaRPr lang="el-GR"/>
          </a:p>
          <a:p>
            <a:pPr lvl="2"/>
            <a:r>
              <a:rPr lang="el-GR"/>
              <a:t>Τρίτο επίπεδο</a:t>
            </a:r>
            <a:endParaRPr lang="el-GR"/>
          </a:p>
          <a:p>
            <a:pPr lvl="3"/>
            <a:r>
              <a:rPr lang="el-GR"/>
              <a:t>Τέταρτο επίπεδο</a:t>
            </a:r>
            <a:endParaRPr lang="el-GR"/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EA0-66A5-4471-B1A8-FC399D40B26B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204B-05F2-40C1-B7AD-D99B47F4F0B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dirty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EEA0-66A5-4471-B1A8-FC399D40B26B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204B-05F2-40C1-B7AD-D99B47F4F0B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8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  <a:endParaRPr lang="el-GR"/>
          </a:p>
          <a:p>
            <a:pPr lvl="1"/>
            <a:r>
              <a:rPr lang="el-GR"/>
              <a:t>Δεύτερο επίπεδο</a:t>
            </a:r>
            <a:endParaRPr lang="el-GR"/>
          </a:p>
          <a:p>
            <a:pPr lvl="2"/>
            <a:r>
              <a:rPr lang="el-GR"/>
              <a:t>Τρίτο επίπεδο</a:t>
            </a:r>
            <a:endParaRPr lang="el-GR"/>
          </a:p>
          <a:p>
            <a:pPr lvl="3"/>
            <a:r>
              <a:rPr lang="el-GR"/>
              <a:t>Τέταρτο επίπεδο</a:t>
            </a:r>
            <a:endParaRPr lang="el-GR"/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5EEA0-66A5-4471-B1A8-FC399D40B26B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0204B-05F2-40C1-B7AD-D99B47F4F0BF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7.GIF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9" Type="http://schemas.microsoft.com/office/2007/relationships/hdphoto" Target="../media/image15.wdp"/><Relationship Id="rId8" Type="http://schemas.openxmlformats.org/officeDocument/2006/relationships/image" Target="../media/image14.png"/><Relationship Id="rId7" Type="http://schemas.microsoft.com/office/2007/relationships/hdphoto" Target="../media/image13.wdp"/><Relationship Id="rId6" Type="http://schemas.openxmlformats.org/officeDocument/2006/relationships/image" Target="../media/image12.png"/><Relationship Id="rId5" Type="http://schemas.microsoft.com/office/2007/relationships/hdphoto" Target="../media/image11.wdp"/><Relationship Id="rId4" Type="http://schemas.openxmlformats.org/officeDocument/2006/relationships/image" Target="../media/image10.png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0.png"/><Relationship Id="rId13" Type="http://schemas.microsoft.com/office/2007/relationships/hdphoto" Target="../media/image19.wdp"/><Relationship Id="rId12" Type="http://schemas.openxmlformats.org/officeDocument/2006/relationships/image" Target="../media/image18.png"/><Relationship Id="rId11" Type="http://schemas.microsoft.com/office/2007/relationships/hdphoto" Target="../media/image17.wdp"/><Relationship Id="rId10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microsoft.com/office/2007/relationships/hdphoto" Target="../media/image32.wdp"/><Relationship Id="rId7" Type="http://schemas.openxmlformats.org/officeDocument/2006/relationships/image" Target="../media/image31.png"/><Relationship Id="rId6" Type="http://schemas.microsoft.com/office/2007/relationships/hdphoto" Target="../media/image30.wdp"/><Relationship Id="rId5" Type="http://schemas.openxmlformats.org/officeDocument/2006/relationships/image" Target="../media/image29.png"/><Relationship Id="rId4" Type="http://schemas.openxmlformats.org/officeDocument/2006/relationships/image" Target="../media/image3.png"/><Relationship Id="rId3" Type="http://schemas.openxmlformats.org/officeDocument/2006/relationships/image" Target="../media/image28.jpeg"/><Relationship Id="rId2" Type="http://schemas.microsoft.com/office/2007/relationships/hdphoto" Target="../media/image27.wdp"/><Relationship Id="rId13" Type="http://schemas.openxmlformats.org/officeDocument/2006/relationships/slideLayout" Target="../slideLayouts/slideLayout4.xml"/><Relationship Id="rId12" Type="http://schemas.microsoft.com/office/2007/relationships/hdphoto" Target="../media/image36.wdp"/><Relationship Id="rId11" Type="http://schemas.openxmlformats.org/officeDocument/2006/relationships/image" Target="../media/image35.png"/><Relationship Id="rId10" Type="http://schemas.microsoft.com/office/2007/relationships/hdphoto" Target="../media/image34.wdp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133600"/>
          </a:xfrm>
        </p:spPr>
        <p:txBody>
          <a:bodyPr/>
          <a:lstStyle/>
          <a:p>
            <a:pPr algn="ctr"/>
            <a:r>
              <a:rPr lang="en-US" dirty="0"/>
              <a:t>RC CAR WITH COMPUTER VISION</a:t>
            </a:r>
            <a:endParaRPr lang="en-US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3892549" y="3602037"/>
            <a:ext cx="4219576" cy="1795585"/>
          </a:xfrm>
        </p:spPr>
        <p:txBody>
          <a:bodyPr/>
          <a:lstStyle/>
          <a:p>
            <a:pPr algn="ctr"/>
            <a:r>
              <a:rPr lang="el-GR" dirty="0"/>
              <a:t>ΒΑΛΒΗΣ ΑΝΔΡΕΑΣ </a:t>
            </a:r>
            <a:endParaRPr lang="el-GR" dirty="0"/>
          </a:p>
          <a:p>
            <a:pPr algn="ctr"/>
            <a:endParaRPr lang="en-US" dirty="0"/>
          </a:p>
        </p:txBody>
      </p:sp>
      <p:sp>
        <p:nvSpPr>
          <p:cNvPr id="5" name="Υπότιτλος 2"/>
          <p:cNvSpPr txBox="1"/>
          <p:nvPr/>
        </p:nvSpPr>
        <p:spPr>
          <a:xfrm>
            <a:off x="6096000" y="3602037"/>
            <a:ext cx="4219576" cy="1795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9" name="Εικόνα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5772" cy="6747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5772" y="0"/>
            <a:ext cx="3409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solidFill>
                  <a:schemeClr val="bg2"/>
                </a:solidFill>
              </a:rPr>
              <a:t>ΠΑΝΕΠΙΣΤΗΜΙΟ ΔΥΤΙΚΗΣ ΑΤΤΙΚΗΣ</a:t>
            </a:r>
            <a:endParaRPr lang="el-GR" dirty="0">
              <a:solidFill>
                <a:schemeClr val="bg2"/>
              </a:solidFill>
            </a:endParaRPr>
          </a:p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cap="none" dirty="0">
                <a:solidFill>
                  <a:schemeClr val="bg2"/>
                </a:solidFill>
              </a:rPr>
              <a:t>Προβλήματα</a:t>
            </a:r>
            <a:r>
              <a:rPr lang="en-US" cap="none" dirty="0">
                <a:solidFill>
                  <a:schemeClr val="bg2"/>
                </a:solidFill>
              </a:rPr>
              <a:t> Arduino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Θέση κειμένου 4"/>
          <p:cNvSpPr>
            <a:spLocks noGrp="1"/>
          </p:cNvSpPr>
          <p:nvPr>
            <p:ph type="body" idx="1"/>
          </p:nvPr>
        </p:nvSpPr>
        <p:spPr>
          <a:xfrm>
            <a:off x="1370018" y="1648529"/>
            <a:ext cx="4649783" cy="448558"/>
          </a:xfrm>
        </p:spPr>
        <p:txBody>
          <a:bodyPr/>
          <a:lstStyle/>
          <a:p>
            <a:r>
              <a:rPr lang="el-GR" u="sng" dirty="0">
                <a:solidFill>
                  <a:schemeClr val="tx2"/>
                </a:solidFill>
              </a:rPr>
              <a:t>ΠΡΟΒΛΗΜΑ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1141410" y="2097087"/>
            <a:ext cx="4878391" cy="3694111"/>
          </a:xfrm>
        </p:spPr>
        <p:txBody>
          <a:bodyPr>
            <a:normAutofit fontScale="92500"/>
          </a:bodyPr>
          <a:lstStyle/>
          <a:p>
            <a:r>
              <a:rPr lang="el-GR" dirty="0"/>
              <a:t>Επικοινωνία με </a:t>
            </a:r>
            <a:r>
              <a:rPr lang="en-US" dirty="0"/>
              <a:t>Bluetooth module HC – 05</a:t>
            </a:r>
            <a:r>
              <a:rPr lang="el-GR" dirty="0"/>
              <a:t> </a:t>
            </a:r>
            <a:r>
              <a:rPr lang="en-US" dirty="0"/>
              <a:t>: </a:t>
            </a:r>
            <a:r>
              <a:rPr lang="el-GR" dirty="0"/>
              <a:t>διαφορετικός κώδικας στο </a:t>
            </a:r>
            <a:r>
              <a:rPr lang="en-US" dirty="0"/>
              <a:t>arduino </a:t>
            </a:r>
            <a:r>
              <a:rPr lang="el-GR" dirty="0"/>
              <a:t>και το </a:t>
            </a:r>
            <a:r>
              <a:rPr lang="en-US" dirty="0"/>
              <a:t>script ‘controller’ </a:t>
            </a:r>
            <a:r>
              <a:rPr lang="el-GR" dirty="0"/>
              <a:t>της</a:t>
            </a:r>
            <a:r>
              <a:rPr lang="en-US" dirty="0"/>
              <a:t> python</a:t>
            </a:r>
            <a:r>
              <a:rPr lang="el-GR" dirty="0"/>
              <a:t> (χρήση του </a:t>
            </a:r>
            <a:r>
              <a:rPr lang="en-US" dirty="0" err="1"/>
              <a:t>PyFirmata</a:t>
            </a:r>
            <a:r>
              <a:rPr lang="el-GR" dirty="0"/>
              <a:t>)</a:t>
            </a:r>
            <a:r>
              <a:rPr lang="en-US" dirty="0"/>
              <a:t> – </a:t>
            </a:r>
            <a:r>
              <a:rPr lang="el-GR" dirty="0"/>
              <a:t>πιθανό πρόβλημα στα </a:t>
            </a:r>
            <a:r>
              <a:rPr lang="en-US" dirty="0" err="1"/>
              <a:t>COMX</a:t>
            </a:r>
            <a:endParaRPr lang="en-US" dirty="0"/>
          </a:p>
          <a:p>
            <a:r>
              <a:rPr lang="el-GR" dirty="0"/>
              <a:t>Τοποθέτηση </a:t>
            </a:r>
            <a:r>
              <a:rPr lang="en-US" dirty="0"/>
              <a:t>shield </a:t>
            </a:r>
            <a:r>
              <a:rPr lang="el-GR" dirty="0"/>
              <a:t>στο </a:t>
            </a:r>
            <a:r>
              <a:rPr lang="en-US" dirty="0"/>
              <a:t>arduino uno : </a:t>
            </a:r>
            <a:r>
              <a:rPr lang="el-GR" dirty="0"/>
              <a:t>έλλειψη χώρου για τη σύνδεση του </a:t>
            </a:r>
            <a:r>
              <a:rPr lang="en-US" dirty="0"/>
              <a:t>HC–05 </a:t>
            </a:r>
            <a:r>
              <a:rPr lang="el-GR" dirty="0"/>
              <a:t>στα </a:t>
            </a:r>
            <a:r>
              <a:rPr lang="en-US" dirty="0"/>
              <a:t>digital pins</a:t>
            </a:r>
            <a:r>
              <a:rPr lang="el-GR" dirty="0"/>
              <a:t> του </a:t>
            </a:r>
            <a:r>
              <a:rPr lang="en-US" dirty="0"/>
              <a:t>arduino uno</a:t>
            </a:r>
            <a:endParaRPr lang="en-US" dirty="0"/>
          </a:p>
          <a:p>
            <a:endParaRPr lang="en-US" dirty="0"/>
          </a:p>
        </p:txBody>
      </p:sp>
      <p:sp>
        <p:nvSpPr>
          <p:cNvPr id="7" name="Θέση κειμένου 6"/>
          <p:cNvSpPr>
            <a:spLocks noGrp="1"/>
          </p:cNvSpPr>
          <p:nvPr>
            <p:ph type="body" sz="quarter" idx="3"/>
          </p:nvPr>
        </p:nvSpPr>
        <p:spPr>
          <a:xfrm>
            <a:off x="6400808" y="1651525"/>
            <a:ext cx="4646602" cy="448558"/>
          </a:xfrm>
        </p:spPr>
        <p:txBody>
          <a:bodyPr/>
          <a:lstStyle/>
          <a:p>
            <a:r>
              <a:rPr lang="el-GR" u="sng" dirty="0">
                <a:solidFill>
                  <a:schemeClr val="tx2"/>
                </a:solidFill>
              </a:rPr>
              <a:t>ΛΥΣΗ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8" name="Θέση περιεχομένου 7"/>
          <p:cNvSpPr>
            <a:spLocks noGrp="1"/>
          </p:cNvSpPr>
          <p:nvPr>
            <p:ph sz="quarter" idx="4"/>
          </p:nvPr>
        </p:nvSpPr>
        <p:spPr>
          <a:xfrm>
            <a:off x="6172200" y="2097089"/>
            <a:ext cx="4875210" cy="3883581"/>
          </a:xfrm>
        </p:spPr>
        <p:txBody>
          <a:bodyPr>
            <a:normAutofit fontScale="92500"/>
          </a:bodyPr>
          <a:lstStyle/>
          <a:p>
            <a:r>
              <a:rPr lang="el-GR" dirty="0"/>
              <a:t>Αλλαγή στους κώδικες (χρήση</a:t>
            </a:r>
            <a:r>
              <a:rPr lang="en-US" dirty="0"/>
              <a:t> </a:t>
            </a:r>
            <a:r>
              <a:rPr lang="en-US" dirty="0" err="1"/>
              <a:t>PySerial</a:t>
            </a:r>
            <a:r>
              <a:rPr lang="el-GR" dirty="0"/>
              <a:t>)</a:t>
            </a:r>
            <a:endParaRPr lang="en-US" dirty="0"/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endParaRPr lang="en-US" dirty="0"/>
          </a:p>
          <a:p>
            <a:r>
              <a:rPr lang="el-GR" dirty="0"/>
              <a:t>Τοποθέτηση μόνο του ολοκληρωμένου </a:t>
            </a:r>
            <a:r>
              <a:rPr lang="en-US" dirty="0"/>
              <a:t>L293D</a:t>
            </a:r>
            <a:r>
              <a:rPr lang="el-GR" dirty="0"/>
              <a:t> και όχι ολόκληρου του </a:t>
            </a:r>
            <a:r>
              <a:rPr lang="en-US" dirty="0"/>
              <a:t>shield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5772" cy="6747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70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682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8621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cap="none" dirty="0">
                <a:solidFill>
                  <a:schemeClr val="bg2"/>
                </a:solidFill>
              </a:rPr>
              <a:t>Βελτιώσεις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Κίνηση μέσω χειρονομιών</a:t>
            </a:r>
            <a:endParaRPr lang="el-GR" dirty="0"/>
          </a:p>
          <a:p>
            <a:r>
              <a:rPr lang="el-GR" dirty="0"/>
              <a:t>Αναγνώριση και των δυο χεριών - Το αριστερό χέρι πιάνεται σαν καθρέφτης του δεξιού</a:t>
            </a:r>
            <a:endParaRPr lang="en-US" dirty="0"/>
          </a:p>
          <a:p>
            <a:r>
              <a:rPr lang="el-GR" dirty="0"/>
              <a:t>Προσθήκη κάμερας ή αισθητήρων στο όχημα</a:t>
            </a:r>
            <a:endParaRPr lang="el-GR" dirty="0"/>
          </a:p>
          <a:p>
            <a:endParaRPr lang="el-GR" dirty="0"/>
          </a:p>
          <a:p>
            <a:r>
              <a:rPr lang="el-GR" dirty="0"/>
              <a:t>Όταν κλείνει το πρόγραμμα ενώ τα μοτεράκια λειτουργούν, αυτά δε σταματάνε</a:t>
            </a:r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5772" cy="6747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/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l-GR" dirty="0"/>
              <a:t>ΕυχαριστΩ για τον χρονο σας</a:t>
            </a:r>
            <a:endParaRPr lang="en-US" dirty="0"/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5772" cy="6747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cap="none" dirty="0">
                <a:solidFill>
                  <a:schemeClr val="bg2"/>
                </a:solidFill>
              </a:rPr>
              <a:t>Το </a:t>
            </a:r>
            <a:r>
              <a:rPr lang="en-US" cap="none" dirty="0">
                <a:solidFill>
                  <a:schemeClr val="bg2"/>
                </a:solidFill>
              </a:rPr>
              <a:t>project </a:t>
            </a:r>
            <a:endParaRPr lang="en-US" cap="none" dirty="0">
              <a:solidFill>
                <a:schemeClr val="bg2"/>
              </a:solidFill>
            </a:endParaRPr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l-GR" dirty="0"/>
              <a:t>Ανήκει στα κινούμενα ρομπότ με τηλεχειρισμό</a:t>
            </a:r>
            <a:endParaRPr lang="el-GR" dirty="0"/>
          </a:p>
          <a:p>
            <a:r>
              <a:rPr lang="el-GR" dirty="0"/>
              <a:t>Συνδυάζει </a:t>
            </a:r>
            <a:r>
              <a:rPr lang="en-US" dirty="0"/>
              <a:t>python</a:t>
            </a:r>
            <a:r>
              <a:rPr lang="el-GR" dirty="0"/>
              <a:t> και </a:t>
            </a:r>
            <a:r>
              <a:rPr lang="en-US" dirty="0"/>
              <a:t>arduino</a:t>
            </a:r>
            <a:endParaRPr lang="en-US" dirty="0"/>
          </a:p>
          <a:p>
            <a:r>
              <a:rPr lang="el-GR" dirty="0"/>
              <a:t>Έχει επικοινωνία με πρωτόκολλο </a:t>
            </a:r>
            <a:r>
              <a:rPr lang="en-US" dirty="0"/>
              <a:t>Bluetooth</a:t>
            </a:r>
            <a:endParaRPr lang="el-GR" dirty="0"/>
          </a:p>
          <a:p>
            <a:r>
              <a:rPr lang="el-GR" dirty="0"/>
              <a:t>Λειτουργεί αυτόνομα με μπαταρίες</a:t>
            </a:r>
            <a:endParaRPr lang="el-GR" dirty="0"/>
          </a:p>
          <a:p>
            <a:endParaRPr lang="el-GR" dirty="0"/>
          </a:p>
          <a:p>
            <a:r>
              <a:rPr lang="el-GR" dirty="0"/>
              <a:t>Προορίζεται για ψυχαγωγία</a:t>
            </a:r>
            <a:endParaRPr lang="en-US" dirty="0"/>
          </a:p>
        </p:txBody>
      </p:sp>
      <p:pic>
        <p:nvPicPr>
          <p:cNvPr id="7" name="Θέση περιεχομένου 6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896" y="2249486"/>
            <a:ext cx="3526450" cy="3463212"/>
          </a:xfrm>
        </p:spPr>
      </p:pic>
      <p:pic>
        <p:nvPicPr>
          <p:cNvPr id="4" name="Εικόνα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5772" cy="674703"/>
          </a:xfrm>
          <a:prstGeom prst="rect">
            <a:avLst/>
          </a:prstGeom>
        </p:spPr>
      </p:pic>
      <p:pic>
        <p:nvPicPr>
          <p:cNvPr id="15" name="Εικόνα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800" y1="46300" x2="25800" y2="46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82" y="2824711"/>
            <a:ext cx="2035404" cy="2035404"/>
          </a:xfrm>
          <a:prstGeom prst="rect">
            <a:avLst/>
          </a:prstGeom>
        </p:spPr>
      </p:pic>
      <p:pic>
        <p:nvPicPr>
          <p:cNvPr id="17" name="Εικόνα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381654" y="3600371"/>
            <a:ext cx="666474" cy="476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cap="none" dirty="0">
                <a:solidFill>
                  <a:schemeClr val="bg2"/>
                </a:solidFill>
              </a:rPr>
              <a:t>Συνδεσμολογία</a:t>
            </a:r>
            <a:endParaRPr lang="en-US" cap="none" dirty="0">
              <a:solidFill>
                <a:schemeClr val="bg2"/>
              </a:solidFill>
            </a:endParaRP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5772" cy="674703"/>
          </a:xfrm>
          <a:prstGeom prst="rect">
            <a:avLst/>
          </a:prstGeom>
        </p:spPr>
      </p:pic>
      <p:pic>
        <p:nvPicPr>
          <p:cNvPr id="26" name="Εικόνα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09" b="98864" l="2110" r="97609">
                        <a14:foregroundMark x1="34459" y1="79356" x2="34459" y2="79356"/>
                        <a14:foregroundMark x1="34459" y1="79356" x2="34459" y2="79356"/>
                        <a14:foregroundMark x1="45007" y1="78030" x2="45007" y2="78030"/>
                        <a14:foregroundMark x1="30520" y1="9848" x2="30520" y2="9848"/>
                        <a14:foregroundMark x1="62025" y1="29356" x2="62025" y2="29356"/>
                        <a14:foregroundMark x1="57525" y1="28220" x2="57525" y2="28220"/>
                        <a14:foregroundMark x1="59494" y1="29356" x2="59494" y2="29356"/>
                        <a14:foregroundMark x1="50774" y1="25379" x2="65401" y2="34280"/>
                        <a14:foregroundMark x1="93249" y1="35038" x2="93249" y2="35038"/>
                        <a14:backgroundMark x1="94937" y1="35038" x2="94937" y2="35038"/>
                        <a14:backgroundMark x1="29114" y1="9091" x2="29114" y2="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278" y="1567974"/>
            <a:ext cx="5418290" cy="4023709"/>
          </a:xfrm>
          <a:prstGeom prst="rect">
            <a:avLst/>
          </a:prstGeom>
        </p:spPr>
      </p:pic>
      <p:pic>
        <p:nvPicPr>
          <p:cNvPr id="28" name="Εικόνα 2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9421" y1="17442" x2="89421" y2="17442"/>
                        <a14:foregroundMark x1="85642" y1="16860" x2="85642" y2="16860"/>
                        <a14:foregroundMark x1="80605" y1="18605" x2="95214" y2="17442"/>
                        <a14:foregroundMark x1="80605" y1="31395" x2="95466" y2="31395"/>
                        <a14:foregroundMark x1="80856" y1="43605" x2="95214" y2="43605"/>
                        <a14:foregroundMark x1="95214" y1="58721" x2="80605" y2="56977"/>
                        <a14:foregroundMark x1="81612" y1="73256" x2="94458" y2="70930"/>
                        <a14:foregroundMark x1="95718" y1="70930" x2="95718" y2="70930"/>
                        <a14:foregroundMark x1="96474" y1="57558" x2="96474" y2="57558"/>
                        <a14:foregroundMark x1="80353" y1="84302" x2="95970" y2="84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27" y="2924451"/>
            <a:ext cx="3025402" cy="1310754"/>
          </a:xfrm>
          <a:prstGeom prst="rect">
            <a:avLst/>
          </a:prstGeom>
        </p:spPr>
      </p:pic>
      <p:pic>
        <p:nvPicPr>
          <p:cNvPr id="30" name="Εικόνα 2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02" b="94118" l="976" r="99024">
                        <a14:foregroundMark x1="13171" y1="35294" x2="45366" y2="43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06" y="3046543"/>
            <a:ext cx="2971634" cy="1478569"/>
          </a:xfrm>
          <a:prstGeom prst="rect">
            <a:avLst/>
          </a:prstGeom>
        </p:spPr>
      </p:pic>
      <p:pic>
        <p:nvPicPr>
          <p:cNvPr id="32" name="Εικόνα 3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192" l="0" r="987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042" y="2787279"/>
            <a:ext cx="3196025" cy="161745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315301" y="2084479"/>
            <a:ext cx="360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uno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Μικροεπεξεργαστής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315301" y="3430136"/>
            <a:ext cx="360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HC - 05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⇒ Bluetooth module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315301" y="4539373"/>
            <a:ext cx="360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L293D ⇒ Motor driver IC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315301" y="5850947"/>
            <a:ext cx="360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DC Motor (X2)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Κίνηση τροχών</a:t>
            </a:r>
            <a:endParaRPr lang="en-US" dirty="0"/>
          </a:p>
        </p:txBody>
      </p:sp>
      <p:pic>
        <p:nvPicPr>
          <p:cNvPr id="40" name="Εικόνα 3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74" b="98732" l="0" r="100000">
                        <a14:foregroundMark x1="25485" y1="47826" x2="46814" y2="47283"/>
                        <a14:foregroundMark x1="27978" y1="41123" x2="35734" y2="472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504" y="1567974"/>
            <a:ext cx="2751058" cy="4206605"/>
          </a:xfrm>
          <a:prstGeom prst="rect">
            <a:avLst/>
          </a:prstGeom>
        </p:spPr>
      </p:pic>
      <p:pic>
        <p:nvPicPr>
          <p:cNvPr id="42" name="Εικόνα 4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566" b="96869" l="0" r="100000">
                        <a14:foregroundMark x1="17930" y1="17613" x2="57116" y2="17025"/>
                        <a14:foregroundMark x1="56932" y1="20352" x2="53974" y2="18787"/>
                        <a14:foregroundMark x1="44362" y1="40509" x2="73013" y2="43444"/>
                        <a14:foregroundMark x1="17006" y1="58904" x2="48614" y2="58904"/>
                        <a14:foregroundMark x1="51756" y1="83170" x2="73383" y2="82387"/>
                        <a14:foregroundMark x1="5176" y1="36595" x2="5176" y2="43444"/>
                        <a14:foregroundMark x1="5176" y1="80039" x2="5176" y2="85519"/>
                        <a14:foregroundMark x1="86137" y1="59687" x2="86137" y2="63992"/>
                        <a14:foregroundMark x1="86137" y1="19374" x2="86137" y2="25440"/>
                        <a14:foregroundMark x1="88909" y1="26419" x2="95009" y2="25832"/>
                        <a14:foregroundMark x1="90573" y1="72798" x2="96303" y2="72798"/>
                        <a14:foregroundMark x1="60998" y1="40509" x2="68762" y2="414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48" y="1897307"/>
            <a:ext cx="4122777" cy="389415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871677" y="3290387"/>
            <a:ext cx="239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Μπαταρία 9 </a:t>
            </a:r>
            <a:r>
              <a:rPr lang="en-US" dirty="0"/>
              <a:t>V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778207" y="6240044"/>
            <a:ext cx="239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Μπαταρία 4 Χ 1,5 </a:t>
            </a:r>
            <a:r>
              <a:rPr lang="en-US" dirty="0"/>
              <a:t>V</a:t>
            </a:r>
            <a:endParaRPr lang="en-US" dirty="0"/>
          </a:p>
        </p:txBody>
      </p:sp>
      <p:pic>
        <p:nvPicPr>
          <p:cNvPr id="48" name="Εικόνα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713" y="1680958"/>
            <a:ext cx="6515398" cy="5019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-0.5418 -0.191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96" y="-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7.40741E-7 L -0.56693 0.0016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41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450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-0.54427 0.1423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14" y="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00"/>
                            </p:stCondLst>
                            <p:childTnLst>
                              <p:par>
                                <p:cTn id="56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0"/>
                            </p:stCondLst>
                            <p:childTnLst>
                              <p:par>
                                <p:cTn id="5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-0.54987 0.37314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00" y="1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500"/>
                            </p:stCondLst>
                            <p:childTnLst>
                              <p:par>
                                <p:cTn id="71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50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0.05013 -0.2180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8000"/>
                            </p:stCondLst>
                            <p:childTnLst>
                              <p:par>
                                <p:cTn id="83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4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1000"/>
                            </p:stCondLst>
                            <p:childTnLst>
                              <p:par>
                                <p:cTn id="8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0.05729 0.20254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3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xit" presetSubtype="3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xit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3" presetClass="exit" presetSubtype="3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3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3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53" presetClass="exit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53" presetClass="exit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53" presetClass="exit" presetSubtype="3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53" presetClass="exit" presetSubtype="3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43" grpId="0"/>
      <p:bldP spid="43" grpId="1"/>
      <p:bldP spid="44" grpId="0"/>
      <p:bldP spid="4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python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5772" cy="674703"/>
          </a:xfrm>
          <a:prstGeom prst="rect">
            <a:avLst/>
          </a:prstGeom>
        </p:spPr>
      </p:pic>
      <p:pic>
        <p:nvPicPr>
          <p:cNvPr id="12" name="Θέση περιεχομένου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72" y="2097088"/>
            <a:ext cx="4591471" cy="3541712"/>
          </a:xfrm>
        </p:spPr>
      </p:pic>
      <p:pic>
        <p:nvPicPr>
          <p:cNvPr id="14" name="Εικόνα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65" y="618518"/>
            <a:ext cx="5143946" cy="5532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python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5772" cy="674703"/>
          </a:xfrm>
          <a:prstGeom prst="rect">
            <a:avLst/>
          </a:prstGeom>
        </p:spPr>
      </p:pic>
      <p:pic>
        <p:nvPicPr>
          <p:cNvPr id="7" name="Θέση περιεχομένου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097088"/>
            <a:ext cx="4481233" cy="3541712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arduino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Θέση περιεχομένου 6"/>
          <p:cNvSpPr>
            <a:spLocks noGrp="1"/>
          </p:cNvSpPr>
          <p:nvPr>
            <p:ph sz="half" idx="2"/>
          </p:nvPr>
        </p:nvSpPr>
        <p:spPr>
          <a:xfrm>
            <a:off x="1219201" y="2249486"/>
            <a:ext cx="4875211" cy="3541714"/>
          </a:xfrm>
        </p:spPr>
        <p:txBody>
          <a:bodyPr>
            <a:normAutofit fontScale="92500"/>
          </a:bodyPr>
          <a:lstStyle/>
          <a:p>
            <a:r>
              <a:rPr lang="el-GR" dirty="0"/>
              <a:t>Αρχικοποίηση βιβλιοθήκης </a:t>
            </a:r>
            <a:r>
              <a:rPr lang="en-US" dirty="0"/>
              <a:t>“SoftwareSerial” </a:t>
            </a:r>
            <a:r>
              <a:rPr lang="el-GR" dirty="0"/>
              <a:t>και δήλωση μεταβλητών</a:t>
            </a:r>
            <a:endParaRPr lang="el-GR" dirty="0"/>
          </a:p>
          <a:p>
            <a:r>
              <a:rPr lang="el-GR" dirty="0"/>
              <a:t>Ορισμός </a:t>
            </a:r>
            <a:r>
              <a:rPr lang="en-US" dirty="0"/>
              <a:t>baudrate </a:t>
            </a:r>
            <a:r>
              <a:rPr lang="el-GR" dirty="0"/>
              <a:t>και των μεταβλητών για τα </a:t>
            </a:r>
            <a:r>
              <a:rPr lang="en-US" dirty="0"/>
              <a:t>dc motors</a:t>
            </a:r>
            <a:r>
              <a:rPr lang="el-GR" dirty="0"/>
              <a:t> ως εξόδους</a:t>
            </a:r>
            <a:endParaRPr lang="el-GR" dirty="0"/>
          </a:p>
          <a:p>
            <a:r>
              <a:rPr lang="el-GR" dirty="0"/>
              <a:t>Ορισμός αρχικής κατάστασης των μοτέρ </a:t>
            </a:r>
            <a:r>
              <a:rPr lang="en-US" dirty="0"/>
              <a:t>:</a:t>
            </a:r>
            <a:r>
              <a:rPr lang="el-GR" dirty="0"/>
              <a:t> </a:t>
            </a:r>
            <a:r>
              <a:rPr lang="en-US" dirty="0"/>
              <a:t>off</a:t>
            </a:r>
            <a:endParaRPr lang="en-US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5772" cy="674703"/>
          </a:xfrm>
          <a:prstGeom prst="rect">
            <a:avLst/>
          </a:prstGeom>
        </p:spPr>
      </p:pic>
      <p:cxnSp>
        <p:nvCxnSpPr>
          <p:cNvPr id="11" name="Ευθύγραμμο βέλος σύνδεσης 10"/>
          <p:cNvCxnSpPr/>
          <p:nvPr/>
        </p:nvCxnSpPr>
        <p:spPr>
          <a:xfrm flipV="1">
            <a:off x="5028872" y="2145009"/>
            <a:ext cx="1003938" cy="5522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Αριστερό άγκιστρο 11"/>
          <p:cNvSpPr/>
          <p:nvPr/>
        </p:nvSpPr>
        <p:spPr>
          <a:xfrm>
            <a:off x="6094412" y="1178024"/>
            <a:ext cx="315720" cy="185259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Αριστερό άγκιστρο 14"/>
          <p:cNvSpPr/>
          <p:nvPr/>
        </p:nvSpPr>
        <p:spPr>
          <a:xfrm>
            <a:off x="6022351" y="5138563"/>
            <a:ext cx="269639" cy="92263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Αριστερό άγκιστρο 16"/>
          <p:cNvSpPr/>
          <p:nvPr/>
        </p:nvSpPr>
        <p:spPr>
          <a:xfrm>
            <a:off x="6140280" y="3240559"/>
            <a:ext cx="269851" cy="169908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Ευθύγραμμο βέλος σύνδεσης 18"/>
          <p:cNvCxnSpPr/>
          <p:nvPr/>
        </p:nvCxnSpPr>
        <p:spPr>
          <a:xfrm>
            <a:off x="4868617" y="3998794"/>
            <a:ext cx="1210061" cy="789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Ευθύγραμμο βέλος σύνδεσης 19"/>
          <p:cNvCxnSpPr/>
          <p:nvPr/>
        </p:nvCxnSpPr>
        <p:spPr>
          <a:xfrm>
            <a:off x="4392235" y="5466245"/>
            <a:ext cx="1506912" cy="135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Θέση περιεχομένου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15194" y="1178025"/>
            <a:ext cx="5620575" cy="4953590"/>
          </a:xfrm>
        </p:spPr>
      </p:pic>
      <p:pic>
        <p:nvPicPr>
          <p:cNvPr id="30" name="Εικόνα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373" y="337351"/>
            <a:ext cx="4601217" cy="6230219"/>
          </a:xfrm>
          <a:prstGeom prst="rect">
            <a:avLst/>
          </a:prstGeom>
        </p:spPr>
      </p:pic>
      <p:sp>
        <p:nvSpPr>
          <p:cNvPr id="31" name="Θέση περιεχομένου 6"/>
          <p:cNvSpPr txBox="1"/>
          <p:nvPr/>
        </p:nvSpPr>
        <p:spPr>
          <a:xfrm>
            <a:off x="1220789" y="2227937"/>
            <a:ext cx="487521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/>
              <a:t>Λήψη σήματος από </a:t>
            </a:r>
            <a:r>
              <a:rPr lang="en-US" dirty="0"/>
              <a:t>Bluetooth module HC-05</a:t>
            </a:r>
            <a:endParaRPr lang="en-US" dirty="0"/>
          </a:p>
          <a:p>
            <a:r>
              <a:rPr lang="el-GR" dirty="0"/>
              <a:t>Ορισμός των μοτέρ σε πλήρη ταχύτητα</a:t>
            </a:r>
            <a:endParaRPr lang="el-GR" dirty="0"/>
          </a:p>
          <a:p>
            <a:r>
              <a:rPr lang="el-GR" dirty="0"/>
              <a:t>Ανάλογα το με το σήμα που λήφθηκε, ορίζεται  η κατάσταση των μοτέρ σε </a:t>
            </a:r>
            <a:r>
              <a:rPr lang="en-US" dirty="0"/>
              <a:t>on / off</a:t>
            </a:r>
            <a:r>
              <a:rPr lang="el-GR" dirty="0"/>
              <a:t>  </a:t>
            </a:r>
            <a:endParaRPr lang="en-US" dirty="0"/>
          </a:p>
        </p:txBody>
      </p:sp>
      <p:cxnSp>
        <p:nvCxnSpPr>
          <p:cNvPr id="32" name="Ευθύγραμμο βέλος σύνδεσης 31"/>
          <p:cNvCxnSpPr/>
          <p:nvPr/>
        </p:nvCxnSpPr>
        <p:spPr>
          <a:xfrm flipV="1">
            <a:off x="5181272" y="674703"/>
            <a:ext cx="1409123" cy="2174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Ευθύγραμμο βέλος σύνδεσης 32"/>
          <p:cNvCxnSpPr/>
          <p:nvPr/>
        </p:nvCxnSpPr>
        <p:spPr>
          <a:xfrm flipV="1">
            <a:off x="5262910" y="1256555"/>
            <a:ext cx="1381832" cy="2194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Ευθύγραμμο βέλος σύνδεσης 33"/>
          <p:cNvCxnSpPr/>
          <p:nvPr/>
        </p:nvCxnSpPr>
        <p:spPr>
          <a:xfrm flipV="1">
            <a:off x="5665982" y="4046751"/>
            <a:ext cx="978760" cy="871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Αριστερό άγκιστρο 34"/>
          <p:cNvSpPr/>
          <p:nvPr/>
        </p:nvSpPr>
        <p:spPr>
          <a:xfrm>
            <a:off x="6705762" y="368638"/>
            <a:ext cx="234611" cy="52963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Αριστερό άγκιστρο 35"/>
          <p:cNvSpPr/>
          <p:nvPr/>
        </p:nvSpPr>
        <p:spPr>
          <a:xfrm>
            <a:off x="6698965" y="998194"/>
            <a:ext cx="234611" cy="40339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Αριστερό άγκιστρο 36"/>
          <p:cNvSpPr/>
          <p:nvPr/>
        </p:nvSpPr>
        <p:spPr>
          <a:xfrm>
            <a:off x="6694296" y="1501516"/>
            <a:ext cx="231617" cy="498784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7" grpId="1" uiExpand="1" build="p"/>
      <p:bldP spid="12" grpId="0" animBg="1"/>
      <p:bldP spid="12" grpId="1" animBg="1"/>
      <p:bldP spid="15" grpId="0" animBg="1"/>
      <p:bldP spid="15" grpId="1" animBg="1"/>
      <p:bldP spid="17" grpId="0" animBg="1"/>
      <p:bldP spid="17" grpId="1" animBg="1"/>
      <p:bldP spid="31" grpId="0" uiExpand="1" build="p"/>
      <p:bldP spid="35" grpId="0" animBg="1"/>
      <p:bldP spid="36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cap="none" dirty="0">
                <a:solidFill>
                  <a:schemeClr val="bg2"/>
                </a:solidFill>
              </a:rPr>
              <a:t>3</a:t>
            </a:r>
            <a:r>
              <a:rPr lang="en-US" cap="none" dirty="0">
                <a:solidFill>
                  <a:schemeClr val="bg2"/>
                </a:solidFill>
              </a:rPr>
              <a:t>D Print - </a:t>
            </a:r>
            <a:r>
              <a:rPr lang="el-GR" cap="none" dirty="0">
                <a:solidFill>
                  <a:schemeClr val="bg2"/>
                </a:solidFill>
              </a:rPr>
              <a:t>Συναρμολόγηση</a:t>
            </a:r>
            <a:endParaRPr lang="en-US" cap="none" dirty="0">
              <a:solidFill>
                <a:schemeClr val="bg2"/>
              </a:solidFill>
            </a:endParaRPr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40000"/>
                    </a14:imgEffect>
                    <a14:imgEffect>
                      <a14:colorTemperature colorTemp="47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8" y="5003693"/>
            <a:ext cx="1548322" cy="1166301"/>
          </a:xfrm>
        </p:spPr>
      </p:pic>
      <p:pic>
        <p:nvPicPr>
          <p:cNvPr id="19" name="Θέση περιεχομένου 1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8" y="1854304"/>
            <a:ext cx="4484653" cy="2580791"/>
          </a:xfrm>
        </p:spPr>
      </p:pic>
      <p:pic>
        <p:nvPicPr>
          <p:cNvPr id="4" name="Εικόνα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5772" cy="674703"/>
          </a:xfrm>
          <a:prstGeom prst="rect">
            <a:avLst/>
          </a:prstGeom>
        </p:spPr>
      </p:pic>
      <p:pic>
        <p:nvPicPr>
          <p:cNvPr id="8" name="Εικόνα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  <a14:imgEffect>
                      <a14:colorTemperature colorTemp="47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10" y="5003696"/>
            <a:ext cx="1487464" cy="1166301"/>
          </a:xfrm>
          <a:prstGeom prst="rect">
            <a:avLst/>
          </a:prstGeom>
        </p:spPr>
      </p:pic>
      <p:pic>
        <p:nvPicPr>
          <p:cNvPr id="10" name="Εικόνα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40000"/>
                    </a14:imgEffect>
                    <a14:imgEffect>
                      <a14:colorTemperature colorTemp="47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774" y="5003695"/>
            <a:ext cx="1635056" cy="1166301"/>
          </a:xfrm>
          <a:prstGeom prst="rect">
            <a:avLst/>
          </a:prstGeom>
        </p:spPr>
      </p:pic>
      <p:pic>
        <p:nvPicPr>
          <p:cNvPr id="12" name="Εικόνα 11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40000"/>
                    </a14:imgEffect>
                    <a14:imgEffect>
                      <a14:colorTemperature colorTemp="47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830" y="5003693"/>
            <a:ext cx="1543914" cy="1166301"/>
          </a:xfrm>
          <a:prstGeom prst="rect">
            <a:avLst/>
          </a:prstGeom>
        </p:spPr>
      </p:pic>
      <p:pic>
        <p:nvPicPr>
          <p:cNvPr id="21" name="Εικόνα 20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612" y="5007711"/>
            <a:ext cx="899583" cy="1181385"/>
          </a:xfrm>
          <a:prstGeom prst="rect">
            <a:avLst/>
          </a:prstGeom>
        </p:spPr>
      </p:pic>
      <p:sp>
        <p:nvSpPr>
          <p:cNvPr id="22" name="Βέλος: Δεξιό 21"/>
          <p:cNvSpPr/>
          <p:nvPr/>
        </p:nvSpPr>
        <p:spPr>
          <a:xfrm>
            <a:off x="7223342" y="5382016"/>
            <a:ext cx="617951" cy="25887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cap="none" dirty="0">
                <a:solidFill>
                  <a:schemeClr val="bg2"/>
                </a:solidFill>
              </a:rPr>
              <a:t>Τελικό</a:t>
            </a:r>
            <a:endParaRPr lang="en-US" cap="none" dirty="0">
              <a:solidFill>
                <a:schemeClr val="bg2"/>
              </a:solidFill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l-GR" dirty="0"/>
              <a:t>Κόστος </a:t>
            </a:r>
            <a:r>
              <a:rPr lang="en-US" dirty="0"/>
              <a:t>:</a:t>
            </a:r>
            <a:r>
              <a:rPr lang="el-GR" dirty="0"/>
              <a:t> 30€</a:t>
            </a:r>
            <a:endParaRPr lang="el-GR" dirty="0"/>
          </a:p>
          <a:p>
            <a:r>
              <a:rPr lang="el-GR" dirty="0"/>
              <a:t>Χρόνος</a:t>
            </a:r>
            <a:r>
              <a:rPr lang="en-US" dirty="0"/>
              <a:t> :</a:t>
            </a:r>
            <a:r>
              <a:rPr lang="el-GR" dirty="0"/>
              <a:t> 3 εβδομάδες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l-GR" dirty="0"/>
              <a:t>(</a:t>
            </a:r>
            <a:r>
              <a:rPr lang="en-US" dirty="0"/>
              <a:t>video</a:t>
            </a:r>
            <a:r>
              <a:rPr lang="el-GR" dirty="0"/>
              <a:t>)</a:t>
            </a:r>
            <a:endParaRPr lang="en-US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5772" cy="6747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cap="none" dirty="0">
                <a:solidFill>
                  <a:schemeClr val="bg2"/>
                </a:solidFill>
              </a:rPr>
              <a:t>Προβλήματα</a:t>
            </a:r>
            <a:r>
              <a:rPr lang="en-US" cap="none" dirty="0">
                <a:solidFill>
                  <a:schemeClr val="bg2"/>
                </a:solidFill>
              </a:rPr>
              <a:t> Python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Θέση κειμένου 4"/>
          <p:cNvSpPr>
            <a:spLocks noGrp="1"/>
          </p:cNvSpPr>
          <p:nvPr>
            <p:ph type="body" idx="1"/>
          </p:nvPr>
        </p:nvSpPr>
        <p:spPr>
          <a:xfrm>
            <a:off x="1370018" y="1648529"/>
            <a:ext cx="4649783" cy="448558"/>
          </a:xfrm>
        </p:spPr>
        <p:txBody>
          <a:bodyPr/>
          <a:lstStyle/>
          <a:p>
            <a:r>
              <a:rPr lang="el-GR" u="sng" dirty="0">
                <a:solidFill>
                  <a:schemeClr val="tx2"/>
                </a:solidFill>
              </a:rPr>
              <a:t>ΠΡΟΒΛΗΜΑ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1141410" y="2097087"/>
            <a:ext cx="4878391" cy="3694111"/>
          </a:xfrm>
        </p:spPr>
        <p:txBody>
          <a:bodyPr>
            <a:normAutofit/>
          </a:bodyPr>
          <a:lstStyle/>
          <a:p>
            <a:r>
              <a:rPr lang="en-US" dirty="0"/>
              <a:t>Infinity loop </a:t>
            </a:r>
            <a:r>
              <a:rPr lang="el-GR" dirty="0"/>
              <a:t>στη </a:t>
            </a:r>
            <a:r>
              <a:rPr lang="en-US" dirty="0"/>
              <a:t>while() </a:t>
            </a:r>
            <a:endParaRPr lang="en-US" dirty="0"/>
          </a:p>
          <a:p>
            <a:r>
              <a:rPr lang="en-US" dirty="0"/>
              <a:t>Failed image processing</a:t>
            </a:r>
            <a:endParaRPr lang="en-US" dirty="0"/>
          </a:p>
          <a:p>
            <a:r>
              <a:rPr lang="en-US" dirty="0"/>
              <a:t>Run time processing</a:t>
            </a:r>
            <a:endParaRPr lang="en-US" dirty="0"/>
          </a:p>
          <a:p>
            <a:endParaRPr lang="en-US" dirty="0"/>
          </a:p>
          <a:p>
            <a:r>
              <a:rPr lang="el-GR" dirty="0"/>
              <a:t>Παράθυρο </a:t>
            </a:r>
            <a:r>
              <a:rPr lang="en-US" dirty="0"/>
              <a:t>img_show</a:t>
            </a:r>
            <a:r>
              <a:rPr lang="el-GR" dirty="0"/>
              <a:t> παραμένει ανοιχτό μετά το κλείσιμο του προγράμματος</a:t>
            </a:r>
            <a:endParaRPr lang="el-GR" dirty="0"/>
          </a:p>
        </p:txBody>
      </p:sp>
      <p:sp>
        <p:nvSpPr>
          <p:cNvPr id="7" name="Θέση κειμένου 6"/>
          <p:cNvSpPr>
            <a:spLocks noGrp="1"/>
          </p:cNvSpPr>
          <p:nvPr>
            <p:ph type="body" sz="quarter" idx="3"/>
          </p:nvPr>
        </p:nvSpPr>
        <p:spPr>
          <a:xfrm>
            <a:off x="6400808" y="1651525"/>
            <a:ext cx="4646602" cy="448558"/>
          </a:xfrm>
        </p:spPr>
        <p:txBody>
          <a:bodyPr/>
          <a:lstStyle/>
          <a:p>
            <a:r>
              <a:rPr lang="el-GR" u="sng" dirty="0">
                <a:solidFill>
                  <a:schemeClr val="tx2"/>
                </a:solidFill>
              </a:rPr>
              <a:t>ΛΥΣΗ</a:t>
            </a:r>
            <a:endParaRPr lang="en-US" u="sng" dirty="0">
              <a:solidFill>
                <a:schemeClr val="tx2"/>
              </a:solidFill>
            </a:endParaRP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5772" cy="674703"/>
          </a:xfrm>
          <a:prstGeom prst="rect">
            <a:avLst/>
          </a:prstGeom>
        </p:spPr>
      </p:pic>
      <p:sp>
        <p:nvSpPr>
          <p:cNvPr id="12" name="Θέση περιεχομένου 5"/>
          <p:cNvSpPr txBox="1"/>
          <p:nvPr/>
        </p:nvSpPr>
        <p:spPr>
          <a:xfrm>
            <a:off x="6172201" y="2097087"/>
            <a:ext cx="4878391" cy="3694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/>
              <a:t>Χρήση της </a:t>
            </a:r>
            <a:r>
              <a:rPr lang="en-US" dirty="0"/>
              <a:t>waitKey()</a:t>
            </a:r>
            <a:r>
              <a:rPr lang="el-GR" dirty="0"/>
              <a:t> του </a:t>
            </a:r>
            <a:r>
              <a:rPr lang="en-US" dirty="0"/>
              <a:t>cvzone</a:t>
            </a:r>
            <a:endParaRPr lang="en-US" dirty="0"/>
          </a:p>
          <a:p>
            <a:r>
              <a:rPr lang="el-GR" dirty="0"/>
              <a:t>Μετατροπή </a:t>
            </a:r>
            <a:r>
              <a:rPr lang="en-US" dirty="0"/>
              <a:t>BGR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⇒ RGB</a:t>
            </a:r>
            <a:endParaRPr lang="en-US" dirty="0"/>
          </a:p>
          <a:p>
            <a:r>
              <a:rPr lang="el-GR" dirty="0"/>
              <a:t>Προσθήκη χρονοκαθυστέρησης </a:t>
            </a:r>
            <a:r>
              <a:rPr lang="en-US" dirty="0"/>
              <a:t>2sec</a:t>
            </a:r>
            <a:endParaRPr lang="en-US" dirty="0"/>
          </a:p>
          <a:p>
            <a:r>
              <a:rPr lang="el-GR" dirty="0"/>
              <a:t>Χρήση της </a:t>
            </a:r>
            <a:r>
              <a:rPr lang="en-US" dirty="0"/>
              <a:t>destroyAllWindows </a:t>
            </a:r>
            <a:r>
              <a:rPr lang="el-GR" dirty="0"/>
              <a:t>του </a:t>
            </a:r>
            <a:r>
              <a:rPr lang="en-US" dirty="0"/>
              <a:t>cvzone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Κύκλωμα">
  <a:themeElements>
    <a:clrScheme name="Κύκλωμα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Κύκλωμα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Κύκλωμα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TM04033919[[fn=Κύκλωμα]]</Template>
  <TotalTime>0</TotalTime>
  <Words>1752</Words>
  <Application>WPS Presentation</Application>
  <PresentationFormat>Ευρεία οθόνη</PresentationFormat>
  <Paragraphs>97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SimSun</vt:lpstr>
      <vt:lpstr>Wingdings</vt:lpstr>
      <vt:lpstr>Trebuchet MS</vt:lpstr>
      <vt:lpstr>Cambria Math</vt:lpstr>
      <vt:lpstr>Tw Cen MT</vt:lpstr>
      <vt:lpstr>Microsoft YaHei</vt:lpstr>
      <vt:lpstr>Arial Unicode MS</vt:lpstr>
      <vt:lpstr>Calibri</vt:lpstr>
      <vt:lpstr>Κύκλωμα</vt:lpstr>
      <vt:lpstr>RC CAR WITH COMPUTER VISION</vt:lpstr>
      <vt:lpstr>Το project μας</vt:lpstr>
      <vt:lpstr>Συνδεσμολογία</vt:lpstr>
      <vt:lpstr>python</vt:lpstr>
      <vt:lpstr>python</vt:lpstr>
      <vt:lpstr>arduino</vt:lpstr>
      <vt:lpstr>3D Print - Συναρμολόγηση</vt:lpstr>
      <vt:lpstr>Τελικό</vt:lpstr>
      <vt:lpstr>Προβλήματα Python </vt:lpstr>
      <vt:lpstr>Προβλήματα Arduino </vt:lpstr>
      <vt:lpstr>Βελτιώσεις</vt:lpstr>
      <vt:lpstr>Ευχαριστουμε για τον χρονο σας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 CAR WITH COMPUTER VISION</dc:title>
  <dc:creator>ka sta</dc:creator>
  <cp:lastModifiedBy>eeean</cp:lastModifiedBy>
  <cp:revision>23</cp:revision>
  <dcterms:created xsi:type="dcterms:W3CDTF">2022-05-06T20:12:00Z</dcterms:created>
  <dcterms:modified xsi:type="dcterms:W3CDTF">2024-06-09T20:58:59Z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A6F8D4EC22844B0D90D60DFA5917991A_12</vt:lpwstr>
  </property>
  <property fmtid="{D5CDD505-2E9C-101B-9397-08002B2CF9AE}" pid="3" name="KSOProductBuildVer">
    <vt:lpwstr>1033-12.2.0.17119</vt:lpwstr>
  </property>
</Properties>
</file>